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9" r:id="rId1"/>
  </p:sldMasterIdLst>
  <p:notesMasterIdLst>
    <p:notesMasterId r:id="rId10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95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Дата 2"/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Образ слайда 3"/>
          <p:cNvSpPr txBox="1"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Заметки 4"/>
          <p:cNvSpPr txBox="1"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idx="4"/>
          </p:nvPr>
        </p:nvSpPr>
        <p:spPr>
          <a:xfrm>
            <a:off x="0" y="8685212"/>
            <a:ext cx="2971800" cy="4572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idx="5"/>
          </p:nvPr>
        </p:nvSpPr>
        <p:spPr>
          <a:xfrm>
            <a:off x="3884613" y="8685212"/>
            <a:ext cx="2971800" cy="4572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0716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 txBox="1">
            <a:spLocks noGrp="1"/>
          </p:cNvSpPr>
          <p:nvPr>
            <p:ph type="body"/>
          </p:nvPr>
        </p:nvSpPr>
        <p:spPr>
          <a:xfrm>
            <a:off x="685800" y="609600"/>
            <a:ext cx="7086600" cy="5334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lvl="0" algn="l" rtl="0">
              <a:defRPr sz="2000" b="1"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4"/>
          </a:xfrm>
          <a:prstGeom prst="rect">
            <a:avLst/>
          </a:prstGeom>
        </p:spPr>
        <p:txBody>
          <a:bodyPr/>
          <a:lstStyle>
            <a:lvl1pPr lvl="0" rtl="0">
              <a:defRPr sz="3200"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4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 lvl="0" rtl="0">
              <a:defRPr sz="2800"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 lvl="0" rtl="0">
              <a:defRPr sz="2800"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lvl="0" algn="l" rtl="0">
              <a:defRPr sz="2000" b="1"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3200"/>
            </a:lvl1pPr>
          </a:lstStyle>
          <a:p>
            <a:endParaRPr/>
          </a:p>
        </p:txBody>
      </p:sp>
      <p:sp>
        <p:nvSpPr>
          <p:cNvPr id="4" name="Текст 3"/>
          <p:cNvSpPr txBox="1">
            <a:spLocks noGrp="1"/>
          </p:cNvSpPr>
          <p:nvPr>
            <p:ph type="body" sz="half" idx="2"/>
          </p:nvPr>
        </p:nvSpPr>
        <p:spPr>
          <a:xfrm>
            <a:off x="1792288" y="5367338"/>
            <a:ext cx="5486401" cy="804862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4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lvl="0" algn="l" rtl="0">
              <a:defRPr sz="4000" b="1" cap="all"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1" cy="1500187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Нижний колонтитул 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lvl="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 rt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 lvl="0" rtl="0">
              <a:defRPr sz="2400"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Текст 5"/>
          <p:cNvSpPr txBox="1">
            <a:spLocks noGrp="1"/>
          </p:cNvSpPr>
          <p:nvPr>
            <p:ph type="body"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 lvl="0" rtl="0">
              <a:defRPr sz="2400"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7" name="Дата 6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8" name="Нижний колонтитул 7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9" name="Номер слайда 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91440" tIns="45720" rIns="91440" bIns="45720"/>
          <a:lstStyle>
            <a:lvl1pPr lvl="0">
              <a:defRPr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lvl="0" algn="ctr" rtl="0">
        <a:buNone/>
        <a:defRPr sz="4400">
          <a:solidFill>
            <a:schemeClr val="tx1"/>
          </a:solidFill>
          <a:latin typeface="Calibri"/>
        </a:defRPr>
      </a:lvl1pPr>
    </p:titleStyle>
    <p:bodyStyle>
      <a:lvl1pPr marL="342900" lvl="0" indent="-342900" algn="l" rtl="0">
        <a:spcBef>
          <a:spcPct val="20000"/>
        </a:spcBef>
        <a:buFont typeface="Arial"/>
        <a:buChar char="•"/>
        <a:defRPr sz="3200">
          <a:solidFill>
            <a:schemeClr val="tx1"/>
          </a:solidFill>
          <a:latin typeface="Calibri"/>
        </a:defRPr>
      </a:lvl1pPr>
      <a:lvl2pPr marL="742950" lvl="0" indent="-285750" algn="l" rtl="0">
        <a:spcBef>
          <a:spcPct val="20000"/>
        </a:spcBef>
        <a:buFont typeface="Arial"/>
        <a:buChar char="–"/>
        <a:defRPr sz="2800">
          <a:solidFill>
            <a:schemeClr val="tx1"/>
          </a:solidFill>
          <a:latin typeface="Calibri"/>
        </a:defRPr>
      </a:lvl2pPr>
      <a:lvl3pPr marL="1143000" lvl="0" indent="-228600" algn="l" rtl="0">
        <a:spcBef>
          <a:spcPct val="20000"/>
        </a:spcBef>
        <a:buFont typeface="Arial"/>
        <a:buChar char="•"/>
        <a:defRPr sz="2400">
          <a:solidFill>
            <a:schemeClr val="tx1"/>
          </a:solidFill>
          <a:latin typeface="Calibri"/>
        </a:defRPr>
      </a:lvl3pPr>
      <a:lvl4pPr marL="1600200" lvl="0" indent="-228600" algn="l" rtl="0">
        <a:spcBef>
          <a:spcPct val="20000"/>
        </a:spcBef>
        <a:buFont typeface="Arial"/>
        <a:buChar char="–"/>
        <a:defRPr sz="2000">
          <a:solidFill>
            <a:schemeClr val="tx1"/>
          </a:solidFill>
          <a:latin typeface="Calibri"/>
        </a:defRPr>
      </a:lvl4pPr>
      <a:lvl5pPr marL="2057400" lvl="0" indent="-228600" algn="l" rtl="0">
        <a:spcBef>
          <a:spcPct val="20000"/>
        </a:spcBef>
        <a:buFont typeface="Arial"/>
        <a:buChar char="»"/>
        <a:defRPr sz="2000">
          <a:solidFill>
            <a:schemeClr val="tx1"/>
          </a:solidFill>
          <a:latin typeface="Calibri"/>
        </a:defRPr>
      </a:lvl5pPr>
      <a:lvl6pPr marL="2514600" lvl="0" indent="-228600" algn="l" rtl="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6pPr>
      <a:lvl7pPr marL="2971800" lvl="0" indent="-228600" algn="l" rtl="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7pPr>
      <a:lvl8pPr marL="3429000" lvl="0" indent="-228600" algn="l" rtl="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8pPr>
      <a:lvl9pPr marL="3886200" lvl="0" indent="-228600" algn="l" rtl="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9pPr>
    </p:bodyStyle>
    <p:otherStyle>
      <a:lvl1pPr marL="0" lvl="0" algn="l" rtl="0">
        <a:defRPr sz="1800">
          <a:solidFill>
            <a:schemeClr val="tx1"/>
          </a:solidFill>
          <a:latin typeface="Calibri"/>
        </a:defRPr>
      </a:lvl1pPr>
      <a:lvl2pPr marL="457200" lvl="0" algn="l" rtl="0">
        <a:defRPr sz="1800">
          <a:solidFill>
            <a:schemeClr val="tx1"/>
          </a:solidFill>
          <a:latin typeface="Calibri"/>
        </a:defRPr>
      </a:lvl2pPr>
      <a:lvl3pPr marL="914400" lvl="0" algn="l" rtl="0">
        <a:defRPr sz="1800">
          <a:solidFill>
            <a:schemeClr val="tx1"/>
          </a:solidFill>
          <a:latin typeface="Calibri"/>
        </a:defRPr>
      </a:lvl3pPr>
      <a:lvl4pPr marL="1371600" lvl="0" algn="l" rtl="0">
        <a:defRPr sz="1800">
          <a:solidFill>
            <a:schemeClr val="tx1"/>
          </a:solidFill>
          <a:latin typeface="Calibri"/>
        </a:defRPr>
      </a:lvl4pPr>
      <a:lvl5pPr marL="1828800" lvl="0" algn="l" rtl="0">
        <a:defRPr sz="1800">
          <a:solidFill>
            <a:schemeClr val="tx1"/>
          </a:solidFill>
          <a:latin typeface="Calibri"/>
        </a:defRPr>
      </a:lvl5pPr>
      <a:lvl6pPr marL="2286000" lvl="0" algn="l" rtl="0">
        <a:defRPr sz="1800">
          <a:solidFill>
            <a:schemeClr val="tx1"/>
          </a:solidFill>
          <a:latin typeface="Calibri"/>
        </a:defRPr>
      </a:lvl6pPr>
      <a:lvl7pPr marL="2743200" lvl="0" algn="l" rtl="0">
        <a:defRPr sz="1800">
          <a:solidFill>
            <a:schemeClr val="tx1"/>
          </a:solidFill>
          <a:latin typeface="Calibri"/>
        </a:defRPr>
      </a:lvl7pPr>
      <a:lvl8pPr marL="3200400" lvl="0" algn="l" rtl="0">
        <a:defRPr sz="1800">
          <a:solidFill>
            <a:schemeClr val="tx1"/>
          </a:solidFill>
          <a:latin typeface="Calibri"/>
        </a:defRPr>
      </a:lvl8pPr>
      <a:lvl9pPr marL="3657600" lvl="0" algn="l" rtl="0">
        <a:defRPr sz="1800">
          <a:solidFill>
            <a:schemeClr val="tx1"/>
          </a:solidFill>
          <a:latin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395536" y="1556792"/>
            <a:ext cx="8640960" cy="182763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lvl="0">
              <a:defRPr/>
            </a:lvl1pPr>
          </a:lstStyle>
          <a:p>
            <a:pPr lvl="0" rtl="0"/>
            <a:r>
              <a:rPr lang="tt-RU" b="1" i="1" dirty="0"/>
              <a:t>Консультация для родителей:</a:t>
            </a:r>
            <a:r>
              <a:rPr dirty="0"/>
              <a:t/>
            </a:r>
            <a:br>
              <a:rPr dirty="0"/>
            </a:br>
            <a:r>
              <a:rPr lang="tt-RU" b="1" i="1" dirty="0"/>
              <a:t>“Как семье справиться со стрессом в условиях неопределенности”.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Как перестать беспокоиться? 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Никак! </a:t>
            </a:r>
          </a:p>
          <a:p>
            <a:pPr lvl="0" rtl="0"/>
            <a:r>
              <a:rPr lang="ru-RU"/>
              <a:t>Самоизоляция - стрессовое время для всех, для каждого человека в отдельности и для семьи как системы в целом.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841604" y="3789040"/>
            <a:ext cx="5616625" cy="2808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Стресс и саморазвитие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412776"/>
            <a:ext cx="8229600" cy="471338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В связи с появлением свободного времени многие сейчас составили себе большие планы по саморазвитию: тренировки, развивающие занятия с детьми, подборки книг и курсов, лекции, концерты…</a:t>
            </a:r>
          </a:p>
          <a:p>
            <a:pPr lvl="0" rtl="0"/>
            <a:endParaRPr lang="ru-RU"/>
          </a:p>
          <a:p>
            <a:pPr lvl="0" rtl="0"/>
            <a:r>
              <a:rPr lang="ru-RU"/>
              <a:t>Но что делать, если все это не идет или идет с трудом? Сил нет, копится раздражение, неудовлетворенность от ожиданий…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Стресс – это нормально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340768"/>
            <a:ext cx="8229600" cy="4785396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 sz="2000"/>
              <a:t>Все это нормально! </a:t>
            </a:r>
          </a:p>
          <a:p>
            <a:pPr marL="0" lvl="0" indent="0" rtl="0">
              <a:buNone/>
            </a:pPr>
            <a:r>
              <a:rPr lang="ru-RU" sz="2000"/>
              <a:t>Мы все переживаем стресс. Да, сначала организм мобилизуется и пытается его  преодолеть: «бей или беги».  Но, когда заканчиваются его ресурсы и уровень кортизола становится выше , наступает стадия истощения.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547664" y="3068960"/>
            <a:ext cx="6242050" cy="3498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Берегите свои ресурсы 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199" y="1268760"/>
            <a:ext cx="8029979" cy="475252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lvl="0">
              <a:defRPr/>
            </a:lvl1pPr>
          </a:lstStyle>
          <a:p>
            <a:pPr lvl="0" rtl="0"/>
            <a:r>
              <a:rPr lang="ru-RU"/>
              <a:t>Ни в коем случае не вините себя за отсутствие высокой продуктивности! </a:t>
            </a:r>
          </a:p>
          <a:p>
            <a:pPr lvl="0" rtl="0"/>
            <a:r>
              <a:rPr lang="ru-RU"/>
              <a:t>Делайте что-то не сложное и приятное, что приносит успокоение именно вам: </a:t>
            </a:r>
          </a:p>
          <a:p>
            <a:pPr lvl="0" rtl="0"/>
            <a:r>
              <a:rPr lang="ru-RU"/>
              <a:t>Ручной труд (вязание, вышивание, плотничество, кулинария)</a:t>
            </a:r>
          </a:p>
          <a:p>
            <a:pPr lvl="0" rtl="0"/>
            <a:r>
              <a:rPr lang="ru-RU"/>
              <a:t>Уход за растениями и домашними животными</a:t>
            </a:r>
          </a:p>
          <a:p>
            <a:pPr lvl="0" rtl="0"/>
            <a:r>
              <a:rPr lang="ru-RU"/>
              <a:t>Просмотр фильмов и сериалов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Семья как ресурс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251520" y="1196752"/>
            <a:ext cx="4320480" cy="5112569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lvl="0">
              <a:defRPr/>
            </a:lvl1pPr>
          </a:lstStyle>
          <a:p>
            <a:pPr lvl="0" rtl="0"/>
            <a:r>
              <a:rPr lang="ru-RU"/>
              <a:t>Помните, что ваши дети также переживают стресс и дополнительная нагрузка им сейчас ни к чему. Позвольте им немного побездельничать и насладиться временем на мультфильмы и игры.</a:t>
            </a:r>
          </a:p>
          <a:p>
            <a:pPr lvl="0" rtl="0"/>
            <a:r>
              <a:rPr lang="ru-RU"/>
              <a:t>Не забывайте также и о важности физических нагрузок. Пусть они будут веселыми – танцы, физкультура по мульт- и видео-урокам.</a:t>
            </a:r>
          </a:p>
          <a:p>
            <a:pPr marL="0" lvl="0" indent="0" rtl="0">
              <a:buNone/>
            </a:pPr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788024" y="1916832"/>
            <a:ext cx="4187284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Семья как ресурс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412777"/>
            <a:ext cx="8229600" cy="4680519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Уважайте личное пространство друг друга!</a:t>
            </a:r>
          </a:p>
          <a:p>
            <a:pPr marL="0" lvl="0" indent="0" rtl="0">
              <a:buNone/>
            </a:pPr>
            <a:r>
              <a:rPr lang="ru-RU"/>
              <a:t>Сейчас оно особенно необходимо. Помните о том времени, что каждому члену семьи необходимо провести в одиночестве и постарайтесь обеспечить это время.</a:t>
            </a:r>
          </a:p>
          <a:p>
            <a:pPr lvl="0" rtl="0"/>
            <a:r>
              <a:rPr lang="ru-RU"/>
              <a:t> Планируйте только сегодняшний день. Одно дело – один день. Хвалите себя и своих детей за достижения, пусть и небольшие, но каждодневные.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Семья как ресурс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340768"/>
            <a:ext cx="8229600" cy="4785396"/>
          </a:xfrm>
          <a:prstGeom prst="rect">
            <a:avLst/>
          </a:prstGeom>
        </p:spPr>
        <p:txBody>
          <a:bodyPr>
            <a:normAutofit fontScale="92000" lnSpcReduction="10000"/>
          </a:bodyPr>
          <a:lstStyle>
            <a:lvl1pPr lvl="0">
              <a:defRPr/>
            </a:lvl1pPr>
          </a:lstStyle>
          <a:p>
            <a:pPr lvl="0" rtl="0"/>
            <a:r>
              <a:rPr lang="ru-RU"/>
              <a:t>Лучшие пути преодоления тревоги – внутри вашей семьи. </a:t>
            </a:r>
          </a:p>
          <a:p>
            <a:pPr lvl="0" rtl="0"/>
            <a:r>
              <a:rPr lang="ru-RU"/>
              <a:t>Вы и ваши близкие лучше всего знаете, что нужно друг другу. </a:t>
            </a:r>
          </a:p>
          <a:p>
            <a:pPr lvl="0" rtl="0"/>
            <a:r>
              <a:rPr lang="ru-RU"/>
              <a:t>Необходимо лишь прислушиваться к желаниям и потребностям каждого члена семьи и не забывать о себе. </a:t>
            </a:r>
          </a:p>
          <a:p>
            <a:pPr marL="0" lvl="0" indent="0" rtl="0">
              <a:buNone/>
            </a:pPr>
            <a:endParaRPr lang="ru-RU"/>
          </a:p>
          <a:p>
            <a:pPr marL="0" lvl="0" indent="0" algn="ctr" rtl="0">
              <a:buNone/>
            </a:pPr>
            <a:r>
              <a:rPr lang="ru-RU"/>
              <a:t>Крепкого психического здоровья вам и вашим близким!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</Words>
  <Application>Microsoft Office PowerPoint</Application>
  <PresentationFormat>Экран (4:3)</PresentationFormat>
  <Paragraphs>30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Консультация для родителей: “Как семье справиться со стрессом в условиях неопределенности”.</vt:lpstr>
      <vt:lpstr>Как перестать беспокоиться? </vt:lpstr>
      <vt:lpstr>Стресс и саморазвитие</vt:lpstr>
      <vt:lpstr>Стресс – это нормально</vt:lpstr>
      <vt:lpstr>Берегите свои ресурсы </vt:lpstr>
      <vt:lpstr>Семья как ресурс</vt:lpstr>
      <vt:lpstr>Семья как ресурс</vt:lpstr>
      <vt:lpstr>Семья как ресурс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родителей: “Как семье справиться со стрессом в условиях неопределенности”.</dc:title>
  <dc:creator>1</dc:creator>
  <cp:lastModifiedBy>1</cp:lastModifiedBy>
  <cp:revision>1</cp:revision>
  <dcterms:modified xsi:type="dcterms:W3CDTF">2020-05-06T13:05:48Z</dcterms:modified>
</cp:coreProperties>
</file>